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9862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0838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285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229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4140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260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13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0819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6655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696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541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FD027-E0A3-4FC6-A2A8-6D245D2B71C4}" type="datetimeFigureOut">
              <a:rPr lang="en-ZA" smtClean="0"/>
              <a:t>2017/08/29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DE4A2-1C98-436F-9CB7-3A162388F02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91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ZA" dirty="0" smtClean="0"/>
              <a:t>Teaching standards for inclusive teaching for beginner teachers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0"/>
            <a:ext cx="8153400" cy="3810000"/>
          </a:xfrm>
        </p:spPr>
        <p:txBody>
          <a:bodyPr numCol="2">
            <a:noAutofit/>
          </a:bodyPr>
          <a:lstStyle/>
          <a:p>
            <a:r>
              <a:rPr lang="en-ZA" sz="3600" b="1" dirty="0" smtClean="0"/>
              <a:t>Prepared by:</a:t>
            </a:r>
          </a:p>
          <a:p>
            <a:r>
              <a:rPr lang="en-ZA" sz="2400" b="1" dirty="0" smtClean="0"/>
              <a:t>Robyn </a:t>
            </a:r>
            <a:r>
              <a:rPr lang="en-ZA" sz="2400" b="1" dirty="0" err="1" smtClean="0"/>
              <a:t>Beere</a:t>
            </a:r>
            <a:r>
              <a:rPr lang="en-ZA" sz="2400" b="1" dirty="0" smtClean="0"/>
              <a:t> (IESA)</a:t>
            </a:r>
          </a:p>
          <a:p>
            <a:r>
              <a:rPr lang="en-ZA" sz="2400" b="1" dirty="0" smtClean="0"/>
              <a:t>Petra </a:t>
            </a:r>
            <a:r>
              <a:rPr lang="en-ZA" sz="2400" b="1" dirty="0" err="1" smtClean="0"/>
              <a:t>Engelbrecht</a:t>
            </a:r>
            <a:r>
              <a:rPr lang="en-ZA" sz="2400" b="1" dirty="0" smtClean="0"/>
              <a:t> (NWU)</a:t>
            </a:r>
          </a:p>
          <a:p>
            <a:r>
              <a:rPr lang="en-ZA" sz="2400" b="1" dirty="0" smtClean="0"/>
              <a:t>Jean </a:t>
            </a:r>
            <a:r>
              <a:rPr lang="en-ZA" sz="2400" b="1" dirty="0" err="1" smtClean="0"/>
              <a:t>Fourie</a:t>
            </a:r>
            <a:r>
              <a:rPr lang="en-ZA" sz="2400" b="1" dirty="0" smtClean="0"/>
              <a:t> (UJ)</a:t>
            </a:r>
          </a:p>
          <a:p>
            <a:r>
              <a:rPr lang="en-ZA" sz="2400" b="1" dirty="0" err="1" smtClean="0"/>
              <a:t>Dipane</a:t>
            </a:r>
            <a:r>
              <a:rPr lang="en-ZA" sz="2400" b="1" dirty="0" smtClean="0"/>
              <a:t> </a:t>
            </a:r>
            <a:r>
              <a:rPr lang="en-ZA" sz="2400" b="1" dirty="0" err="1" smtClean="0"/>
              <a:t>Hlalele</a:t>
            </a:r>
            <a:r>
              <a:rPr lang="en-ZA" sz="2400" b="1" dirty="0" smtClean="0"/>
              <a:t> (UKZN)</a:t>
            </a:r>
          </a:p>
          <a:p>
            <a:r>
              <a:rPr lang="en-ZA" sz="2400" b="1" dirty="0" err="1" smtClean="0"/>
              <a:t>Tawanda</a:t>
            </a:r>
            <a:r>
              <a:rPr lang="en-ZA" sz="2400" b="1" dirty="0" smtClean="0"/>
              <a:t> </a:t>
            </a:r>
            <a:r>
              <a:rPr lang="en-ZA" sz="2400" b="1" dirty="0" err="1" smtClean="0"/>
              <a:t>Majoko</a:t>
            </a:r>
            <a:r>
              <a:rPr lang="en-ZA" sz="2400" b="1" dirty="0" smtClean="0"/>
              <a:t> (</a:t>
            </a:r>
            <a:r>
              <a:rPr lang="en-ZA" sz="2400" b="1" dirty="0" err="1" smtClean="0"/>
              <a:t>Unisa</a:t>
            </a:r>
            <a:r>
              <a:rPr lang="en-ZA" sz="2400" b="1" dirty="0" smtClean="0"/>
              <a:t>)</a:t>
            </a:r>
          </a:p>
          <a:p>
            <a:r>
              <a:rPr lang="en-ZA" sz="2400" b="1" dirty="0" smtClean="0"/>
              <a:t>Michelle </a:t>
            </a:r>
            <a:r>
              <a:rPr lang="en-ZA" sz="2400" b="1" dirty="0" err="1" smtClean="0"/>
              <a:t>Mathey</a:t>
            </a:r>
            <a:r>
              <a:rPr lang="en-ZA" sz="2400" b="1" dirty="0" smtClean="0"/>
              <a:t> (DHET)</a:t>
            </a:r>
          </a:p>
          <a:p>
            <a:r>
              <a:rPr lang="en-ZA" sz="2400" b="1" dirty="0" smtClean="0"/>
              <a:t>Salome </a:t>
            </a:r>
            <a:r>
              <a:rPr lang="en-ZA" sz="2400" b="1" dirty="0" err="1" smtClean="0"/>
              <a:t>Muthambi</a:t>
            </a:r>
            <a:r>
              <a:rPr lang="en-ZA" sz="2400" b="1" dirty="0" smtClean="0"/>
              <a:t> (</a:t>
            </a:r>
            <a:r>
              <a:rPr lang="en-ZA" sz="2400" b="1" dirty="0" err="1" smtClean="0"/>
              <a:t>Univen</a:t>
            </a:r>
            <a:r>
              <a:rPr lang="en-ZA" sz="2400" b="1" dirty="0" smtClean="0"/>
              <a:t>)</a:t>
            </a:r>
          </a:p>
          <a:p>
            <a:r>
              <a:rPr lang="en-ZA" sz="2400" b="1" dirty="0" smtClean="0"/>
              <a:t>Joanne Newton (BC)</a:t>
            </a:r>
          </a:p>
          <a:p>
            <a:r>
              <a:rPr lang="en-ZA" sz="2400" b="1" dirty="0" err="1" smtClean="0"/>
              <a:t>Sipuka</a:t>
            </a:r>
            <a:r>
              <a:rPr lang="en-ZA" sz="2400" b="1" dirty="0" smtClean="0"/>
              <a:t> (DHET)</a:t>
            </a:r>
          </a:p>
          <a:p>
            <a:r>
              <a:rPr lang="en-ZA" sz="2400" b="1" dirty="0" smtClean="0"/>
              <a:t>Marie </a:t>
            </a:r>
            <a:r>
              <a:rPr lang="en-ZA" sz="2400" b="1" dirty="0" err="1" smtClean="0"/>
              <a:t>Schoeman</a:t>
            </a:r>
            <a:r>
              <a:rPr lang="en-ZA" sz="2400" b="1" dirty="0" smtClean="0"/>
              <a:t> (DBE)</a:t>
            </a:r>
          </a:p>
          <a:p>
            <a:r>
              <a:rPr lang="en-ZA" sz="2400" b="1" dirty="0" smtClean="0"/>
              <a:t>Maximus </a:t>
            </a:r>
            <a:r>
              <a:rPr lang="en-ZA" sz="2400" b="1" dirty="0" err="1" smtClean="0"/>
              <a:t>Sfotho</a:t>
            </a:r>
            <a:r>
              <a:rPr lang="en-ZA" sz="2400" b="1" dirty="0" smtClean="0"/>
              <a:t> (UP)</a:t>
            </a:r>
          </a:p>
          <a:p>
            <a:r>
              <a:rPr lang="en-ZA" sz="2400" b="1" dirty="0" err="1" smtClean="0"/>
              <a:t>Trishana</a:t>
            </a:r>
            <a:r>
              <a:rPr lang="en-ZA" sz="2400" b="1" dirty="0" smtClean="0"/>
              <a:t> </a:t>
            </a:r>
            <a:r>
              <a:rPr lang="en-ZA" sz="2400" b="1" dirty="0" err="1" smtClean="0"/>
              <a:t>Soni</a:t>
            </a:r>
            <a:r>
              <a:rPr lang="en-ZA" sz="2400" b="1" dirty="0" smtClean="0"/>
              <a:t> (UJ)</a:t>
            </a:r>
          </a:p>
          <a:p>
            <a:r>
              <a:rPr lang="en-ZA" sz="2400" b="1" dirty="0" err="1" smtClean="0"/>
              <a:t>Mahlapahlapana</a:t>
            </a:r>
            <a:r>
              <a:rPr lang="en-ZA" sz="2400" b="1" dirty="0" smtClean="0"/>
              <a:t> </a:t>
            </a:r>
            <a:r>
              <a:rPr lang="en-ZA" sz="2400" b="1" dirty="0" err="1" smtClean="0"/>
              <a:t>Themane</a:t>
            </a:r>
            <a:r>
              <a:rPr lang="en-ZA" sz="2400" b="1" dirty="0" smtClean="0"/>
              <a:t> (UL)</a:t>
            </a:r>
          </a:p>
          <a:p>
            <a:r>
              <a:rPr lang="en-ZA" sz="2400" b="1" dirty="0" smtClean="0"/>
              <a:t>Elizabeth Walton (Wits)</a:t>
            </a:r>
          </a:p>
          <a:p>
            <a:endParaRPr lang="en-ZA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08819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703636"/>
              </p:ext>
            </p:extLst>
          </p:nvPr>
        </p:nvGraphicFramePr>
        <p:xfrm>
          <a:off x="304800" y="487680"/>
          <a:ext cx="8534400" cy="5608320"/>
        </p:xfrm>
        <a:graphic>
          <a:graphicData uri="http://schemas.openxmlformats.org/drawingml/2006/table">
            <a:tbl>
              <a:tblPr firstRow="1" firstCol="1" bandRow="1"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1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Dimension of inclusive teaching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Sub-dimension of inclusive teaching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Standards at beginner teacher level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357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en-ZA" sz="20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Agency </a:t>
                      </a: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 social justice and inclusion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 Understanding exclusion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1.1.1	Beginner teachers are able to identify attitudes and practices that exclude or marginalise learners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3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1.1.2	Beginner teachers understand the global and local history and development of inclusive education as a response to exclusionary practices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357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1.2 Foundational theories and concepts in inclusive education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1.2.1	Beginner teachers have a theoretical foundation for their in inclusive pedagogical practices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53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1.2.2	 Beginner teachers understand concepts critical to inclusive education, such as social justice, redress, equity, democracy and human rights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8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711223"/>
              </p:ext>
            </p:extLst>
          </p:nvPr>
        </p:nvGraphicFramePr>
        <p:xfrm>
          <a:off x="152400" y="228600"/>
          <a:ext cx="8839200" cy="6309360"/>
        </p:xfrm>
        <a:graphic>
          <a:graphicData uri="http://schemas.openxmlformats.org/drawingml/2006/table">
            <a:tbl>
              <a:tblPr firstRow="1" firstCol="1" bandRow="1"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1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Dimension of inclusive teaching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Sub-dimension of inclusive teaching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Standards at beginner teacher level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357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Valuing and understanding learner diversity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2.1 Diversity literacy for transformation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2.1.1 Beginner teachers understand the complexities, multiplicity and intersectionality of diversity within the Southern African context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357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2.1.2 Beginner teachers demonstrate an awareness of how diversity hierarchies and institutionalised oppression are constructed and sustained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357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2.2 Diversity as a strength and resource for teaching and learning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2.2.1 Beginner teachers recognise, respect and value the individual strengths of diverse learners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357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2.2.2 Beginner teachers recognise and understand diverse educational needs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357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2.2.3 Beginner teachers make teaching and learning accessible, relevant and appropriate for diverse learners.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45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135737"/>
              </p:ext>
            </p:extLst>
          </p:nvPr>
        </p:nvGraphicFramePr>
        <p:xfrm>
          <a:off x="152400" y="464058"/>
          <a:ext cx="8839200" cy="6309360"/>
        </p:xfrm>
        <a:graphic>
          <a:graphicData uri="http://schemas.openxmlformats.org/drawingml/2006/table">
            <a:tbl>
              <a:tblPr firstRow="1" firstCol="1" bandRow="1"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Dimension of inclusive teaching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Sub-dimension of inclusive teaching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Standards at beginner teacher level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282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3: Classroom practices that promote and support collaborative and individual learning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Z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 Classroom strategies that are pedagogically designed to be responsive to diverse learner diversity.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3.1.1 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Beginner</a:t>
                      </a:r>
                      <a:r>
                        <a:rPr lang="en-ZA" sz="20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teachers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plan and use a variety of instructional strategies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980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3.1.2 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Beginner</a:t>
                      </a:r>
                      <a:r>
                        <a:rPr lang="en-ZA" sz="20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teachers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know how to differentiate curriculum, instruction and assessment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28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3.1.3 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Beginner</a:t>
                      </a:r>
                      <a:r>
                        <a:rPr lang="en-ZA" sz="20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teacher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 </a:t>
                      </a: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create a safe, well-managed and enabling learning environment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28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3.1.4. 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Beginner</a:t>
                      </a:r>
                      <a:r>
                        <a:rPr lang="en-ZA" sz="20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teacher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 </a:t>
                      </a: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integrate ICT to meet diverse learning needs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98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 Individual asset-based 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support</a:t>
                      </a: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3.2.1 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Beginner</a:t>
                      </a:r>
                      <a:r>
                        <a:rPr lang="en-ZA" sz="20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teachers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use an asset-based approach to plan to meet individual learning needs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9318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3.2.2 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Beginner</a:t>
                      </a:r>
                      <a:r>
                        <a:rPr lang="en-ZA" sz="20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teacher</a:t>
                      </a:r>
                      <a:r>
                        <a:rPr lang="en-ZA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 </a:t>
                      </a:r>
                      <a:r>
                        <a:rPr lang="en-ZA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understand the purpose and process of developing, implementing and reviewing Individual Support Plans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15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28390"/>
              </p:ext>
            </p:extLst>
          </p:nvPr>
        </p:nvGraphicFramePr>
        <p:xfrm>
          <a:off x="152400" y="76200"/>
          <a:ext cx="8915400" cy="65219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14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599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dirty="0">
                          <a:solidFill>
                            <a:schemeClr val="tx1"/>
                          </a:solidFill>
                          <a:effectLst/>
                        </a:rPr>
                        <a:t>4. Collaboration to enable inclusive teaching and learning</a:t>
                      </a:r>
                      <a:endParaRPr lang="en-ZA" sz="17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4.1 Collaboration with school based colleagues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4.1.1 Beginner teachers understand the value of collaborative planning, teaching and reflection to develop inclusive </a:t>
                      </a:r>
                      <a:r>
                        <a:rPr lang="en-ZA" sz="1750" b="1" dirty="0" smtClean="0">
                          <a:solidFill>
                            <a:schemeClr val="tx1"/>
                          </a:solidFill>
                          <a:effectLst/>
                        </a:rPr>
                        <a:t>practices</a:t>
                      </a: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4.1.2 Beginner teachers know and implement the skills and dispositions required for effective </a:t>
                      </a:r>
                      <a:r>
                        <a:rPr lang="en-ZA" sz="1750" b="1" dirty="0" smtClean="0">
                          <a:solidFill>
                            <a:schemeClr val="tx1"/>
                          </a:solidFill>
                          <a:effectLst/>
                        </a:rPr>
                        <a:t>collaboration</a:t>
                      </a:r>
                      <a:endParaRPr lang="en-ZA" sz="17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4.1.3 Beginner teachers are able to implement these skills to collaborate with colleagues and school based support </a:t>
                      </a:r>
                      <a:r>
                        <a:rPr lang="en-ZA" sz="1750" b="1" dirty="0" smtClean="0">
                          <a:solidFill>
                            <a:schemeClr val="tx1"/>
                          </a:solidFill>
                          <a:effectLst/>
                        </a:rPr>
                        <a:t>structures</a:t>
                      </a: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>
                          <a:solidFill>
                            <a:schemeClr val="tx1"/>
                          </a:solidFill>
                          <a:effectLst/>
                        </a:rPr>
                        <a:t>4.2 Partnering with parents, caregivers and families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4.2.1 Beginner teachers understand the role and responsibilities of parents, caregivers and families in their child’s </a:t>
                      </a:r>
                      <a:r>
                        <a:rPr lang="en-ZA" sz="1750" b="1" dirty="0" smtClean="0">
                          <a:solidFill>
                            <a:schemeClr val="tx1"/>
                          </a:solidFill>
                          <a:effectLst/>
                        </a:rPr>
                        <a:t>education</a:t>
                      </a: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4.2.2 Beginner teachers value and respect the unique knowledge and skills of parents, caregivers and </a:t>
                      </a:r>
                      <a:r>
                        <a:rPr lang="en-ZA" sz="1750" b="1" dirty="0" smtClean="0">
                          <a:solidFill>
                            <a:schemeClr val="tx1"/>
                          </a:solidFill>
                          <a:effectLst/>
                        </a:rPr>
                        <a:t>families</a:t>
                      </a: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4.2.3 Beginner teachers have the knowledge essential to build parent, caregiver, family / teacher collaborative </a:t>
                      </a:r>
                      <a:r>
                        <a:rPr lang="en-ZA" sz="1750" b="1" dirty="0" smtClean="0">
                          <a:solidFill>
                            <a:schemeClr val="tx1"/>
                          </a:solidFill>
                          <a:effectLst/>
                        </a:rPr>
                        <a:t>partnerships</a:t>
                      </a: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0686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>
                          <a:solidFill>
                            <a:schemeClr val="tx1"/>
                          </a:solidFill>
                          <a:effectLst/>
                        </a:rPr>
                        <a:t>4.3. Accessing external support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4.3.1 Beginner teachers know and understand the roles and responsibilities of various professional, community based, NGO and other support </a:t>
                      </a:r>
                      <a:r>
                        <a:rPr lang="en-ZA" sz="1750" b="1" dirty="0" smtClean="0">
                          <a:solidFill>
                            <a:schemeClr val="tx1"/>
                          </a:solidFill>
                          <a:effectLst/>
                        </a:rPr>
                        <a:t>partners</a:t>
                      </a: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0686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4.3.2 Beginner teachers are able to identify suitable collaborative partners in meeting the support needs of individual learners as well as </a:t>
                      </a:r>
                      <a:r>
                        <a:rPr lang="en-ZA" sz="1750" b="1" dirty="0" smtClean="0">
                          <a:solidFill>
                            <a:schemeClr val="tx1"/>
                          </a:solidFill>
                          <a:effectLst/>
                        </a:rPr>
                        <a:t>teachers</a:t>
                      </a:r>
                      <a:r>
                        <a:rPr lang="en-ZA" sz="175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7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8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612226"/>
              </p:ext>
            </p:extLst>
          </p:nvPr>
        </p:nvGraphicFramePr>
        <p:xfrm>
          <a:off x="0" y="76200"/>
          <a:ext cx="8991600" cy="6759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7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Dimension of inclusive teaching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Sub-dimension of inclusive teaching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Standards at beginner teacher level</a:t>
                      </a: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533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 dirty="0">
                          <a:solidFill>
                            <a:schemeClr val="tx1"/>
                          </a:solidFill>
                          <a:effectLst/>
                        </a:rPr>
                        <a:t>5. Developing professionally as an inclusive teacher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5.1. Becoming an ethical and inclusive teacher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 dirty="0">
                          <a:solidFill>
                            <a:schemeClr val="tx1"/>
                          </a:solidFill>
                          <a:effectLst/>
                        </a:rPr>
                        <a:t>5.1.1 Beginner teachers recognise the learning potential of all learners and take responsibility in enabling learners to reach this </a:t>
                      </a:r>
                      <a:r>
                        <a:rPr lang="en-ZA" sz="1800" b="1" dirty="0" smtClean="0">
                          <a:solidFill>
                            <a:schemeClr val="tx1"/>
                          </a:solidFill>
                          <a:effectLst/>
                        </a:rPr>
                        <a:t>potential</a:t>
                      </a:r>
                      <a:endParaRPr lang="en-ZA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95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5.1.2. Beginner teachers recognise and respond to ethical dilemmas in the inclusive classroom</a:t>
                      </a:r>
                      <a:endParaRPr lang="en-ZA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95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5.1.3 Beginner teachers respect the dignity and confidentiality of learners and their families</a:t>
                      </a:r>
                      <a:endParaRPr lang="en-ZA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95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5.2 Becoming a reflective inclusive teacher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5.2.1 Beginner teachers understand the importance of a reflection- action-reflection process</a:t>
                      </a:r>
                      <a:endParaRPr lang="en-ZA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95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5.2.2 Beginner teachers critically reflect on how teaching practices enable and constrain learning</a:t>
                      </a:r>
                      <a:endParaRPr lang="en-ZA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958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 dirty="0">
                          <a:solidFill>
                            <a:schemeClr val="tx1"/>
                          </a:solidFill>
                          <a:effectLst/>
                        </a:rPr>
                        <a:t>5.2.3 Beginning teachers reflect on personal wellness and recognise its impact on teaching</a:t>
                      </a:r>
                      <a:endParaRPr lang="en-ZA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61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5.3 Ongoing professional learning for inclusive teaching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>
                          <a:solidFill>
                            <a:schemeClr val="tx1"/>
                          </a:solidFill>
                          <a:effectLst/>
                        </a:rPr>
                        <a:t>5.3.1 Beginner teachers know and value the importance of ongoing professional learning</a:t>
                      </a:r>
                      <a:endParaRPr lang="en-ZA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993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800" b="1" dirty="0">
                          <a:solidFill>
                            <a:schemeClr val="tx1"/>
                          </a:solidFill>
                          <a:effectLst/>
                        </a:rPr>
                        <a:t>5.3.2 Beginners teachers identify opportunities for ongoing professional development and take responsibility for participating in these opportunities</a:t>
                      </a:r>
                      <a:endParaRPr lang="en-ZA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51" marR="427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61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675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Teaching standards for inclusive teaching for beginner teachers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standards for inclusive teaching for beginner teachers</dc:title>
  <dc:creator>user</dc:creator>
  <cp:lastModifiedBy>Dipane Joseph Hlalele</cp:lastModifiedBy>
  <cp:revision>6</cp:revision>
  <dcterms:created xsi:type="dcterms:W3CDTF">2017-08-29T14:49:57Z</dcterms:created>
  <dcterms:modified xsi:type="dcterms:W3CDTF">2017-08-30T06:24:46Z</dcterms:modified>
</cp:coreProperties>
</file>